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347" r:id="rId3"/>
    <p:sldId id="348" r:id="rId4"/>
    <p:sldId id="345" r:id="rId5"/>
    <p:sldId id="358" r:id="rId6"/>
    <p:sldId id="360" r:id="rId7"/>
    <p:sldId id="361" r:id="rId8"/>
    <p:sldId id="349" r:id="rId9"/>
    <p:sldId id="351" r:id="rId10"/>
    <p:sldId id="355" r:id="rId11"/>
    <p:sldId id="357" r:id="rId12"/>
    <p:sldId id="362" r:id="rId13"/>
    <p:sldId id="352" r:id="rId14"/>
    <p:sldId id="353" r:id="rId15"/>
    <p:sldId id="354" r:id="rId16"/>
    <p:sldId id="356" r:id="rId17"/>
    <p:sldId id="363" r:id="rId18"/>
    <p:sldId id="313" r:id="rId19"/>
  </p:sldIdLst>
  <p:sldSz cx="12192000" cy="6858000"/>
  <p:notesSz cx="6888163" cy="96234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CC6600"/>
    <a:srgbClr val="B9C5FF"/>
    <a:srgbClr val="CC89FF"/>
    <a:srgbClr val="FF9EFF"/>
    <a:srgbClr val="5DF971"/>
    <a:srgbClr val="F99B1C"/>
    <a:srgbClr val="F5AD36"/>
    <a:srgbClr val="F88C21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4104" autoAdjust="0"/>
  </p:normalViewPr>
  <p:slideViewPr>
    <p:cSldViewPr showGuides="1">
      <p:cViewPr varScale="1">
        <p:scale>
          <a:sx n="110" d="100"/>
          <a:sy n="110" d="100"/>
        </p:scale>
        <p:origin x="990" y="102"/>
      </p:cViewPr>
      <p:guideLst>
        <p:guide orient="horz" pos="2024"/>
        <p:guide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8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endParaRPr lang="de-DE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de-DE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fld id="{FD760A10-92D6-E64E-83D4-602FD2599EA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506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8125" y="722313"/>
            <a:ext cx="6411913" cy="3608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570413"/>
            <a:ext cx="5049837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  <a:p>
            <a:pPr lvl="0"/>
            <a:r>
              <a:rPr lang="de-DE"/>
              <a:t>Zweite Ebene</a:t>
            </a:r>
          </a:p>
          <a:p>
            <a:pPr lvl="0"/>
            <a:r>
              <a:rPr lang="de-DE"/>
              <a:t>Dritte Ebene</a:t>
            </a:r>
          </a:p>
          <a:p>
            <a:pPr lvl="0"/>
            <a:r>
              <a:rPr lang="de-DE"/>
              <a:t>Vierte Ebene</a:t>
            </a:r>
          </a:p>
          <a:p>
            <a:pPr lvl="0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fld id="{AB9EDB5D-BD4B-C740-8F6C-B28044BEA9E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21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allel_key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ominant_(music)" TargetMode="External"/><Relationship Id="rId5" Type="http://schemas.openxmlformats.org/officeDocument/2006/relationships/hyperlink" Target="https://en.wikipedia.org/wiki/Subdominant" TargetMode="External"/><Relationship Id="rId4" Type="http://schemas.openxmlformats.org/officeDocument/2006/relationships/hyperlink" Target="https://en.wikipedia.org/wiki/Relative_key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DB5D-BD4B-C740-8F6C-B28044BEA9E4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90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Neo-</a:t>
            </a:r>
            <a:r>
              <a:rPr lang="de-DE" dirty="0" err="1"/>
              <a:t>Riemansche</a:t>
            </a:r>
            <a:r>
              <a:rPr lang="de-DE" dirty="0"/>
              <a:t> Theorie zur Stimmführung</a:t>
            </a:r>
          </a:p>
          <a:p>
            <a:r>
              <a:rPr lang="de-DE" dirty="0"/>
              <a:t>Lineare Folge von Tönen die möglichst harmonisch ist</a:t>
            </a:r>
          </a:p>
          <a:p>
            <a:r>
              <a:rPr lang="de-DE" dirty="0"/>
              <a:t>Visualisierung mit Tonnetzen</a:t>
            </a:r>
          </a:p>
          <a:p>
            <a:endParaRPr lang="de-DE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transformation exchanges a triad for its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 tooltip="Parallel key"/>
              </a:rPr>
              <a:t>Parallel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In a Major Triad move the third down a semitone (C major to C minor), in a Minor Triad move the third up a semitone (C minor to C major)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transformation exchanges a triad for its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 tooltip="Relative key"/>
              </a:rPr>
              <a:t>Relative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In a Major Triad move the fifth up a tone (C major to A minor), in a Minor Triad move the root down a tone (A minor to C major)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transformation exchanges a triad for its Leading-Tone Exchange. In a Major Triad the root moves down by a semitone (C major to E minor), in a Minor Triad the fifth moves up by a semitone (E minor to C major)</a:t>
            </a:r>
          </a:p>
          <a:p>
            <a:endParaRPr lang="de-DE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(or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Nebenverwandt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 relation exchanges a major triad for its minor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5" tooltip="Subdominant"/>
              </a:rPr>
              <a:t>subdominant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and a minor triad for its major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6" tooltip="Dominant (music)"/>
              </a:rPr>
              <a:t>dominant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(C major and F minor).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(or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Slide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 relation exchanges two triads that share a third (C major and C♯ minor)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relation exchanges a triad for its hexatonic pole (C major and A♭ minor)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DB5D-BD4B-C740-8F6C-B28044BEA9E4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64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Elektronenformel: Darstellung der einzelnen Atome und Elektronen eines Moleküls</a:t>
            </a:r>
          </a:p>
          <a:p>
            <a:r>
              <a:rPr lang="de-DE" dirty="0"/>
              <a:t>Valenzstrichformel: Darstellung der Bindungen zwischen einzelnen Atomen eines Moleküls, Veranschaulichung von Reaktionsmechanismen</a:t>
            </a:r>
          </a:p>
          <a:p>
            <a:r>
              <a:rPr lang="de-DE" dirty="0"/>
              <a:t>Keilstrichformel: Räumliche Darstellung der Molekülbestandteile – Isomere mit unterschiedlichen Eigenschaften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DB5D-BD4B-C740-8F6C-B28044BEA9E4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635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 = eingehende Bits</a:t>
            </a:r>
          </a:p>
          <a:p>
            <a:r>
              <a:rPr lang="de-DE" dirty="0"/>
              <a:t>N = ausgehende Bits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DB5D-BD4B-C740-8F6C-B28044BEA9E4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94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EDB5D-BD4B-C740-8F6C-B28044BEA9E4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51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6000" y="1052736"/>
            <a:ext cx="10992608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576000" y="180000"/>
            <a:ext cx="78728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AA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Titelmaster</a:t>
            </a:r>
            <a:endParaRPr lang="en-US" dirty="0"/>
          </a:p>
        </p:txBody>
      </p:sp>
      <p:sp>
        <p:nvSpPr>
          <p:cNvPr id="5" name="Datumsplatzhalter 1">
            <a:extLst>
              <a:ext uri="{FF2B5EF4-FFF2-40B4-BE49-F238E27FC236}">
                <a16:creationId xmlns:a16="http://schemas.microsoft.com/office/drawing/2014/main" id="{73428EE9-B119-46F8-9443-02C6B9F21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2544" y="6588000"/>
            <a:ext cx="1079784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576000" y="1052736"/>
            <a:ext cx="10992608" cy="5256584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576000" y="180000"/>
            <a:ext cx="78728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AA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Titelmaster</a:t>
            </a:r>
            <a:endParaRPr lang="en-US" dirty="0"/>
          </a:p>
        </p:txBody>
      </p:sp>
      <p:sp>
        <p:nvSpPr>
          <p:cNvPr id="5" name="Datumsplatzhalter 1">
            <a:extLst>
              <a:ext uri="{FF2B5EF4-FFF2-40B4-BE49-F238E27FC236}">
                <a16:creationId xmlns:a16="http://schemas.microsoft.com/office/drawing/2014/main" id="{4FFBADCE-9344-4DBA-A01A-D5621D7F9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2544" y="6588000"/>
            <a:ext cx="1079784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197698" y="6596792"/>
            <a:ext cx="199100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/>
              <a:t>Torsten Munkelt und Paul Christ</a:t>
            </a:r>
          </a:p>
        </p:txBody>
      </p:sp>
      <p:sp>
        <p:nvSpPr>
          <p:cNvPr id="6168" name="Text Box 24"/>
          <p:cNvSpPr txBox="1">
            <a:spLocks noChangeArrowheads="1"/>
          </p:cNvSpPr>
          <p:nvPr userDrawn="1"/>
        </p:nvSpPr>
        <p:spPr bwMode="auto">
          <a:xfrm>
            <a:off x="2281694" y="6588000"/>
            <a:ext cx="66329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prstTxWarp prst="textNoShape">
              <a:avLst/>
            </a:prstTxWarp>
            <a:spAutoFit/>
          </a:bodyPr>
          <a:lstStyle/>
          <a:p>
            <a:pPr algn="ctr"/>
            <a:r>
              <a:rPr lang="de-DE" sz="800" dirty="0"/>
              <a:t>ALADIN: Generator für Aufgaben und Lösung(</a:t>
            </a:r>
            <a:r>
              <a:rPr lang="de-DE" sz="800" dirty="0" err="1"/>
              <a:t>shilf</a:t>
            </a:r>
            <a:r>
              <a:rPr lang="de-DE" sz="800" dirty="0"/>
              <a:t>)en aus der Informatik und angrenzenden Disziplinen</a:t>
            </a:r>
          </a:p>
        </p:txBody>
      </p:sp>
      <p:cxnSp>
        <p:nvCxnSpPr>
          <p:cNvPr id="29" name="Gerade Verbindung 28"/>
          <p:cNvCxnSpPr/>
          <p:nvPr userDrawn="1"/>
        </p:nvCxnSpPr>
        <p:spPr bwMode="auto">
          <a:xfrm>
            <a:off x="0" y="6576864"/>
            <a:ext cx="12192000" cy="16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Gerade Verbindung 38"/>
          <p:cNvCxnSpPr/>
          <p:nvPr userDrawn="1"/>
        </p:nvCxnSpPr>
        <p:spPr bwMode="auto">
          <a:xfrm rot="5400000">
            <a:off x="8827559" y="6690174"/>
            <a:ext cx="228600" cy="21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Gerade Verbindung 39"/>
          <p:cNvCxnSpPr/>
          <p:nvPr userDrawn="1"/>
        </p:nvCxnSpPr>
        <p:spPr bwMode="auto">
          <a:xfrm rot="5400000">
            <a:off x="2121959" y="6690174"/>
            <a:ext cx="228600" cy="21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2"/>
          <p:cNvCxnSpPr/>
          <p:nvPr userDrawn="1"/>
        </p:nvCxnSpPr>
        <p:spPr bwMode="auto">
          <a:xfrm rot="5400000">
            <a:off x="10554759" y="6690174"/>
            <a:ext cx="228600" cy="21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feld 15"/>
          <p:cNvSpPr txBox="1"/>
          <p:nvPr userDrawn="1"/>
        </p:nvSpPr>
        <p:spPr>
          <a:xfrm>
            <a:off x="-1320800" y="10668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800" dirty="0"/>
          </a:p>
        </p:txBody>
      </p:sp>
      <p:cxnSp>
        <p:nvCxnSpPr>
          <p:cNvPr id="17" name="Gerade Verbindung 16"/>
          <p:cNvCxnSpPr/>
          <p:nvPr userDrawn="1"/>
        </p:nvCxnSpPr>
        <p:spPr bwMode="auto">
          <a:xfrm>
            <a:off x="480000" y="676957"/>
            <a:ext cx="792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 Box 24"/>
          <p:cNvSpPr txBox="1">
            <a:spLocks noChangeArrowheads="1"/>
          </p:cNvSpPr>
          <p:nvPr userDrawn="1"/>
        </p:nvSpPr>
        <p:spPr bwMode="auto">
          <a:xfrm>
            <a:off x="9120000" y="6588000"/>
            <a:ext cx="1344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 dirty="0"/>
              <a:t>Seite </a:t>
            </a:r>
            <a:fld id="{4C790DD4-CCC4-1747-B78A-F5A5F626767F}" type="slidenum">
              <a:rPr lang="de-DE" sz="800" smtClean="0"/>
              <a:pPr algn="l"/>
              <a:t>‹Nr.›</a:t>
            </a:fld>
            <a:endParaRPr lang="de-DE" sz="800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92970"/>
            <a:ext cx="2814571" cy="48398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E3E382-4C26-4937-ACD5-5EE7DAACA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2544" y="6588000"/>
            <a:ext cx="1079784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19.01.2022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ヒラギノ角ゴ Pro W3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ヒラギノ角ゴ Pro W3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ヒラギノ角ゴ Pro W3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lntwww.de/Kanalcodierung/Decodierung_von_Faltungscodes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SA_(cryptosystem)#Operation" TargetMode="External"/><Relationship Id="rId2" Type="http://schemas.openxmlformats.org/officeDocument/2006/relationships/hyperlink" Target="https://en.wikipedia.org/wiki/Huffman_cod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wheregraph.org/graph/" TargetMode="External"/><Relationship Id="rId2" Type="http://schemas.openxmlformats.org/officeDocument/2006/relationships/hyperlink" Target="https://carto.com/spatial-data-catalog/browser/?license=publi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geoinformatik.htw-dresden.de/anleitungen/SQL/Postgres_old_grosses_schema/Spatial_SQL3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owardsdatascience.com/10-graph-algorithms-visually-explained-e57faa1336f3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happycoders.eu/de/algorithmen/sortieralgorithmen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online.stat.psu.edu/stat508/lesson/11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stat.psu.edu/stat508/lesson/11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orsten.munkelt@htw-dresden.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paul.christ@htw-dresden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www.fransabsil.nl/htm/tonnetz_riemannian_transformations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iva.pressbooks.pub/openmusictheory/chapter/neo-riemannian-triadic-progressions/" TargetMode="External"/><Relationship Id="rId5" Type="http://schemas.openxmlformats.org/officeDocument/2006/relationships/hyperlink" Target="https://engagingstudentsmusic.org/about/submissions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.libretexts.org/Bookshelves/Organic_Chemistry/Exercises%3A_Organic_Chemistry/Exercises%3A_Roberts_and_Caserio/02.E%3A_Structural_Organic_Chemistry_(Exercises)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22-92011-9_13" TargetMode="External"/><Relationship Id="rId2" Type="http://schemas.openxmlformats.org/officeDocument/2006/relationships/hyperlink" Target="https://beckassets.blob.core.windows.net/product/readingsample/15431795/20200-0001_readingsample.pdf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finis.de/fachartikel/projektmanagement/ereignisgesteuerte-prozesskette-epk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etzwerk-welt.de/common_files/BWL/EPK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regexcrossword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6111FC7-9C70-45C2-AB9A-ABFC8D059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endParaRPr lang="de-DE" sz="2800" dirty="0">
              <a:latin typeface="Calibri"/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800" dirty="0">
              <a:latin typeface="Calibri"/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800" dirty="0">
              <a:latin typeface="Calibri"/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800" dirty="0">
              <a:latin typeface="Calibri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de-DE" sz="2800" b="1" dirty="0">
                <a:latin typeface="Calibri"/>
                <a:ea typeface="+mn-lt"/>
                <a:cs typeface="+mn-lt"/>
              </a:rPr>
              <a:t>Projektseminar ALADIN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B56AB2-54E7-4B96-9928-9B31E670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z="2400" dirty="0">
              <a:latin typeface="Arial"/>
              <a:ea typeface="+mj-lt"/>
              <a:cs typeface="+mj-lt"/>
            </a:endParaRPr>
          </a:p>
        </p:txBody>
      </p:sp>
      <p:sp>
        <p:nvSpPr>
          <p:cNvPr id="4" name="Datumsplatzhalter 1">
            <a:extLst>
              <a:ext uri="{FF2B5EF4-FFF2-40B4-BE49-F238E27FC236}">
                <a16:creationId xmlns:a16="http://schemas.microsoft.com/office/drawing/2014/main" id="{84D74FD2-4090-4E1D-8FFA-339DDC4DB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2544" y="6588000"/>
            <a:ext cx="1079784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00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B3A05E9-45A6-4715-BB83-25D2ADBC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 Person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Mögliche Aufgaben</a:t>
            </a:r>
          </a:p>
          <a:p>
            <a:pPr lvl="1"/>
            <a:r>
              <a:rPr lang="de-DE" dirty="0"/>
              <a:t>Bestimme den PST</a:t>
            </a:r>
          </a:p>
          <a:p>
            <a:pPr lvl="2"/>
            <a:r>
              <a:rPr lang="de-DE" dirty="0"/>
              <a:t>Input: </a:t>
            </a:r>
            <a:r>
              <a:rPr lang="de-DE" dirty="0" err="1"/>
              <a:t>Tagset</a:t>
            </a:r>
            <a:r>
              <a:rPr lang="de-DE" dirty="0"/>
              <a:t>, Grammar-Rules, Eingabesequenz</a:t>
            </a:r>
          </a:p>
          <a:p>
            <a:pPr lvl="2"/>
            <a:r>
              <a:rPr lang="de-DE" dirty="0"/>
              <a:t>Output: PST</a:t>
            </a:r>
          </a:p>
          <a:p>
            <a:pPr lvl="1"/>
            <a:r>
              <a:rPr lang="de-DE" dirty="0"/>
              <a:t>Bestimme die Regeln zur Erzeugung eines PST</a:t>
            </a:r>
          </a:p>
          <a:p>
            <a:pPr lvl="2"/>
            <a:r>
              <a:rPr lang="de-DE" dirty="0"/>
              <a:t>Input: PST</a:t>
            </a:r>
          </a:p>
          <a:p>
            <a:pPr lvl="2"/>
            <a:r>
              <a:rPr lang="de-DE" dirty="0"/>
              <a:t>Output: Grammar-Rules</a:t>
            </a:r>
          </a:p>
          <a:p>
            <a:pPr lvl="1"/>
            <a:r>
              <a:rPr lang="de-DE" dirty="0"/>
              <a:t>Finde alternativen PST für mehrdeutige Phrasen</a:t>
            </a:r>
          </a:p>
          <a:p>
            <a:pPr lvl="2"/>
            <a:r>
              <a:rPr lang="de-DE" dirty="0"/>
              <a:t>Input: </a:t>
            </a:r>
            <a:r>
              <a:rPr lang="de-DE" dirty="0" err="1"/>
              <a:t>Tagset</a:t>
            </a:r>
            <a:r>
              <a:rPr lang="de-DE" dirty="0"/>
              <a:t>, Grammar-Rules, PST</a:t>
            </a:r>
          </a:p>
          <a:p>
            <a:pPr lvl="2"/>
            <a:r>
              <a:rPr lang="de-DE" dirty="0"/>
              <a:t>Output: alternativen PST</a:t>
            </a:r>
          </a:p>
          <a:p>
            <a:pPr lvl="2"/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2"/>
              </a:rPr>
              <a:t>https://web.stanford.edu/~jurafsky/slp3/</a:t>
            </a:r>
            <a:r>
              <a:rPr lang="de-DE" sz="1100" dirty="0"/>
              <a:t> </a:t>
            </a:r>
            <a:r>
              <a:rPr lang="de-DE" dirty="0"/>
              <a:t>(Kapitel 12 ff.)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0D01671-31C0-4148-98A1-1F35883F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Phrase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(NLP)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C830D6-E193-4899-862F-E11781167B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5DC9B70-6D34-4F95-9DA9-0B6E5FC3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170" y="2270582"/>
            <a:ext cx="3572374" cy="29245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F5D18FC-18DA-4365-B3BB-247596433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780" y="2158613"/>
            <a:ext cx="1371791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6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84956E2-8261-4D09-A8C4-61C5DD5F2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52736"/>
            <a:ext cx="10992608" cy="5256584"/>
          </a:xfrm>
        </p:spPr>
        <p:txBody>
          <a:bodyPr/>
          <a:lstStyle/>
          <a:p>
            <a:r>
              <a:rPr lang="de-DE" b="1" dirty="0"/>
              <a:t>1 Person</a:t>
            </a:r>
          </a:p>
          <a:p>
            <a:endParaRPr lang="de-DE" dirty="0"/>
          </a:p>
          <a:p>
            <a:r>
              <a:rPr lang="de-DE" dirty="0"/>
              <a:t>Mögliche Aufgaben</a:t>
            </a:r>
          </a:p>
          <a:p>
            <a:pPr lvl="1"/>
            <a:r>
              <a:rPr lang="de-DE" dirty="0"/>
              <a:t>Erstelle Zustandsdiagramm aus Faltungsencoder</a:t>
            </a:r>
          </a:p>
          <a:p>
            <a:pPr lvl="2"/>
            <a:r>
              <a:rPr lang="de-DE" dirty="0"/>
              <a:t>Input: </a:t>
            </a:r>
            <a:r>
              <a:rPr lang="de-DE" dirty="0" err="1"/>
              <a:t>Faltungscodierer</a:t>
            </a:r>
            <a:r>
              <a:rPr lang="de-DE" dirty="0"/>
              <a:t> | Zustandsdiagramm </a:t>
            </a:r>
          </a:p>
          <a:p>
            <a:pPr lvl="2"/>
            <a:r>
              <a:rPr lang="de-DE" dirty="0"/>
              <a:t>Output: Zustandsdiagramm | </a:t>
            </a:r>
            <a:r>
              <a:rPr lang="de-DE" dirty="0" err="1"/>
              <a:t>Faltungscodierer</a:t>
            </a:r>
            <a:endParaRPr lang="de-DE" dirty="0"/>
          </a:p>
          <a:p>
            <a:pPr lvl="1"/>
            <a:r>
              <a:rPr lang="de-DE" dirty="0"/>
              <a:t>Decodieren der Eingabesequenz mit geringstem Fehler</a:t>
            </a:r>
          </a:p>
          <a:p>
            <a:pPr lvl="2"/>
            <a:r>
              <a:rPr lang="de-DE" dirty="0"/>
              <a:t>Input: Anfangszustand, Eingabesequenz</a:t>
            </a:r>
          </a:p>
          <a:p>
            <a:pPr lvl="2"/>
            <a:r>
              <a:rPr lang="de-DE" dirty="0"/>
              <a:t>Output: Zustandsdiagramm, </a:t>
            </a:r>
            <a:r>
              <a:rPr lang="de-DE" dirty="0" err="1"/>
              <a:t>Trellis</a:t>
            </a:r>
            <a:r>
              <a:rPr lang="de-DE" dirty="0"/>
              <a:t>, Decodierte Sequenz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3"/>
              </a:rPr>
              <a:t>https://www.lntwww.de/Kanalcodierung/Decodierung_von_Faltungscodes</a:t>
            </a:r>
            <a:r>
              <a:rPr lang="de-DE" sz="1100" dirty="0"/>
              <a:t> </a:t>
            </a:r>
          </a:p>
          <a:p>
            <a:pPr lvl="1"/>
            <a:endParaRPr lang="de-DE" sz="11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97CD3AB-D2EB-4B65-862B-662C9EF0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Faltungscodierung und </a:t>
            </a:r>
            <a:r>
              <a:rPr lang="de-DE" dirty="0" err="1"/>
              <a:t>Viterbi</a:t>
            </a:r>
            <a:r>
              <a:rPr lang="de-DE" dirty="0"/>
              <a:t>-Decodierung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8C71C2-7D26-4345-9ABA-FFBAF28519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04.10.2022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887BB9-3D2D-4B15-8D47-BA35CECA2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190" y="1251249"/>
            <a:ext cx="1578883" cy="8348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430380E-AE95-466B-B162-83D33590C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28" y="3764082"/>
            <a:ext cx="3411608" cy="20411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F564CE-FD86-4AEB-9911-932737DD7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793" y="3681028"/>
            <a:ext cx="4652816" cy="21477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DD11563-AEF0-469F-B423-62CA3C426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793" y="3681825"/>
            <a:ext cx="4700208" cy="271957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D2E00A6-E804-41E2-A214-E22C669C3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5793" y="3689053"/>
            <a:ext cx="4785967" cy="2793122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636CC04-C139-4C99-935F-0027DB3259AE}"/>
              </a:ext>
            </a:extLst>
          </p:cNvPr>
          <p:cNvGrpSpPr/>
          <p:nvPr/>
        </p:nvGrpSpPr>
        <p:grpSpPr>
          <a:xfrm>
            <a:off x="6856780" y="958449"/>
            <a:ext cx="5215548" cy="1918707"/>
            <a:chOff x="7100701" y="1367333"/>
            <a:chExt cx="4821245" cy="1422474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C6F2D39-BF04-4EB3-A223-C3A72545A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2808"/>
            <a:stretch/>
          </p:blipFill>
          <p:spPr>
            <a:xfrm>
              <a:off x="7100701" y="1368973"/>
              <a:ext cx="2133317" cy="142083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6AFC14F-4109-4B67-BD74-298B232F2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3139"/>
            <a:stretch/>
          </p:blipFill>
          <p:spPr>
            <a:xfrm>
              <a:off x="9234018" y="1367333"/>
              <a:ext cx="2687928" cy="1420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73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2D81010-ED6C-4843-B5A2-0D3059D08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 Person</a:t>
            </a:r>
          </a:p>
          <a:p>
            <a:endParaRPr lang="de-DE" dirty="0"/>
          </a:p>
          <a:p>
            <a:r>
              <a:rPr lang="de-DE" dirty="0"/>
              <a:t>Mögliche Aufgaben:</a:t>
            </a:r>
          </a:p>
          <a:p>
            <a:pPr lvl="1"/>
            <a:r>
              <a:rPr lang="de-DE" dirty="0"/>
              <a:t>Führe eine RSA Verschlüsselung durch</a:t>
            </a:r>
          </a:p>
          <a:p>
            <a:pPr lvl="2"/>
            <a:r>
              <a:rPr lang="de-DE" dirty="0"/>
              <a:t>Input: p, q, Eingabesequenz</a:t>
            </a:r>
          </a:p>
          <a:p>
            <a:pPr lvl="2"/>
            <a:r>
              <a:rPr lang="de-DE" dirty="0"/>
              <a:t>Output: Key-Paar, Chiffre</a:t>
            </a:r>
          </a:p>
          <a:p>
            <a:pPr lvl="1"/>
            <a:r>
              <a:rPr lang="de-DE" dirty="0"/>
              <a:t>Bilde die Geheimnis-Tabelle für Alice, Bob und Eve</a:t>
            </a:r>
          </a:p>
          <a:p>
            <a:pPr lvl="2"/>
            <a:r>
              <a:rPr lang="de-DE" dirty="0"/>
              <a:t>Input: Public Keys, Base, Modulo</a:t>
            </a:r>
          </a:p>
          <a:p>
            <a:pPr lvl="2"/>
            <a:r>
              <a:rPr lang="de-DE" dirty="0"/>
              <a:t>Output: Geheimnis-Tabelle</a:t>
            </a:r>
          </a:p>
          <a:p>
            <a:pPr lvl="1"/>
            <a:r>
              <a:rPr lang="de-DE" dirty="0" err="1"/>
              <a:t>Huffman</a:t>
            </a:r>
            <a:r>
              <a:rPr lang="de-DE" dirty="0"/>
              <a:t>-Kodiere eine Eingabesequenz</a:t>
            </a:r>
          </a:p>
          <a:p>
            <a:pPr lvl="2"/>
            <a:r>
              <a:rPr lang="de-DE" dirty="0"/>
              <a:t>Input: Eingabesequenz</a:t>
            </a:r>
          </a:p>
          <a:p>
            <a:pPr lvl="2"/>
            <a:r>
              <a:rPr lang="de-DE" dirty="0"/>
              <a:t>Output: Häufigkeitstabelle, </a:t>
            </a:r>
            <a:r>
              <a:rPr lang="de-DE" dirty="0" err="1"/>
              <a:t>Huffman</a:t>
            </a:r>
            <a:r>
              <a:rPr lang="de-DE" dirty="0"/>
              <a:t>-Baum, Kodierte Sequenz</a:t>
            </a:r>
          </a:p>
          <a:p>
            <a:pPr lvl="2"/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2"/>
              </a:rPr>
              <a:t>https://en.wikipedia.org/wiki/Huffman_coding</a:t>
            </a:r>
            <a:endParaRPr lang="de-DE" sz="1100" dirty="0"/>
          </a:p>
          <a:p>
            <a:pPr lvl="1"/>
            <a:r>
              <a:rPr lang="de-DE" sz="1100" dirty="0">
                <a:hlinkClick r:id="rId3"/>
              </a:rPr>
              <a:t>https://en.wikipedia.org/wiki/RSA_(cryptosystem)#Operation</a:t>
            </a:r>
            <a:r>
              <a:rPr lang="de-DE" sz="1100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A11D700-1D83-44EA-8CB4-7C888A70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RSA, Diffie-Hellman, </a:t>
            </a:r>
            <a:r>
              <a:rPr lang="de-DE" dirty="0" err="1"/>
              <a:t>Huffman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CBC6FD-1BFC-4853-A654-CD6AD2EB05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9D242FB-4741-4CCD-817C-CF66C6BD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759" y="2165874"/>
            <a:ext cx="4201119" cy="195369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4E7BDF0-8409-45A6-937A-E24E0CFCE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351" y="4119565"/>
            <a:ext cx="4301937" cy="24211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E4F5D42-BA3D-40E5-A250-9235E64D2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377" y="808002"/>
            <a:ext cx="4623044" cy="135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8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9189C-7AFF-4193-AC2E-B2974D816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2-3 Personen</a:t>
            </a:r>
          </a:p>
          <a:p>
            <a:endParaRPr lang="de-DE" dirty="0"/>
          </a:p>
          <a:p>
            <a:r>
              <a:rPr lang="de-DE" dirty="0"/>
              <a:t>Generierung von </a:t>
            </a:r>
            <a:r>
              <a:rPr lang="de-DE" dirty="0" err="1"/>
              <a:t>Spatial</a:t>
            </a:r>
            <a:r>
              <a:rPr lang="de-DE" dirty="0"/>
              <a:t>-SQL-</a:t>
            </a:r>
            <a:r>
              <a:rPr lang="de-DE" dirty="0" err="1"/>
              <a:t>Queries</a:t>
            </a:r>
            <a:endParaRPr lang="de-DE" dirty="0"/>
          </a:p>
          <a:p>
            <a:pPr lvl="1"/>
            <a:r>
              <a:rPr lang="de-DE" dirty="0"/>
              <a:t>Abbildung einer Teilmenge von </a:t>
            </a:r>
            <a:br>
              <a:rPr lang="de-DE" dirty="0"/>
            </a:br>
            <a:r>
              <a:rPr lang="de-DE" dirty="0" err="1"/>
              <a:t>Spatial</a:t>
            </a:r>
            <a:r>
              <a:rPr lang="de-DE" dirty="0"/>
              <a:t>-SQL-Funktionen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Aufgabe:</a:t>
            </a:r>
          </a:p>
          <a:p>
            <a:pPr lvl="1"/>
            <a:r>
              <a:rPr lang="de-DE" dirty="0"/>
              <a:t>Finde SQL-Query zur Aufgabenstellung</a:t>
            </a:r>
          </a:p>
          <a:p>
            <a:pPr lvl="2"/>
            <a:r>
              <a:rPr lang="de-DE" dirty="0"/>
              <a:t>Input: Aufgabenstellung (textuell)</a:t>
            </a:r>
          </a:p>
          <a:p>
            <a:pPr lvl="2"/>
            <a:r>
              <a:rPr lang="de-DE" dirty="0"/>
              <a:t>Output: (</a:t>
            </a:r>
            <a:r>
              <a:rPr lang="de-DE" dirty="0" err="1"/>
              <a:t>Spatial</a:t>
            </a:r>
            <a:r>
              <a:rPr lang="de-DE" dirty="0"/>
              <a:t>-) SQL-Query</a:t>
            </a:r>
          </a:p>
          <a:p>
            <a:pPr lvl="1"/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2"/>
              </a:rPr>
              <a:t>https://carto.com/spatial-data-catalog/browser/?license=public</a:t>
            </a:r>
            <a:r>
              <a:rPr lang="de-DE" sz="1100" dirty="0"/>
              <a:t> </a:t>
            </a:r>
            <a:r>
              <a:rPr lang="de-DE" dirty="0"/>
              <a:t>(Daten)</a:t>
            </a:r>
          </a:p>
          <a:p>
            <a:pPr lvl="1"/>
            <a:r>
              <a:rPr lang="de-DE" sz="1100" dirty="0">
                <a:hlinkClick r:id="rId3"/>
              </a:rPr>
              <a:t>https://knowwheregraph.org/graph/</a:t>
            </a:r>
            <a:r>
              <a:rPr lang="de-DE" sz="1100" dirty="0"/>
              <a:t> </a:t>
            </a:r>
            <a:r>
              <a:rPr lang="de-DE" dirty="0"/>
              <a:t>(Daten)</a:t>
            </a:r>
          </a:p>
          <a:p>
            <a:pPr lvl="1"/>
            <a:r>
              <a:rPr lang="de-DE" sz="1100" dirty="0">
                <a:hlinkClick r:id="rId4"/>
              </a:rPr>
              <a:t>https://geoinformatik.htw-dresden.de/anleitungen/SQL/Postgres_old_grosses_schema/Spatial_SQL3.html</a:t>
            </a:r>
            <a:r>
              <a:rPr lang="de-DE" sz="1100" dirty="0"/>
              <a:t> </a:t>
            </a:r>
            <a:r>
              <a:rPr lang="de-DE" dirty="0"/>
              <a:t>(Übungen)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56B38E-16C2-4DFE-9273-59BFCC0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SQL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E57F8-97F1-4C62-AEC0-6557B74555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D89D13-8D2B-4393-913F-BBE37B7F9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936" y="2085077"/>
            <a:ext cx="6396392" cy="26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0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C8C050-B44C-468C-8BB2-32BE1F7D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 Person</a:t>
            </a:r>
          </a:p>
          <a:p>
            <a:endParaRPr lang="de-DE" dirty="0"/>
          </a:p>
          <a:p>
            <a:r>
              <a:rPr lang="de-DE" dirty="0"/>
              <a:t>Mögliche Aufgaben:</a:t>
            </a:r>
          </a:p>
          <a:p>
            <a:pPr lvl="1"/>
            <a:r>
              <a:rPr lang="de-DE" dirty="0"/>
              <a:t>Manuelle Durchführung von </a:t>
            </a:r>
            <a:r>
              <a:rPr lang="de-DE" dirty="0" err="1"/>
              <a:t>Graphalgorithmen</a:t>
            </a:r>
            <a:br>
              <a:rPr lang="de-DE" dirty="0"/>
            </a:br>
            <a:r>
              <a:rPr lang="de-DE" dirty="0"/>
              <a:t>(bspw. Finden des kürzesten Pfades, Graph-Kolorierung, </a:t>
            </a:r>
            <a:r>
              <a:rPr lang="de-DE" dirty="0" err="1"/>
              <a:t>Zyklendetektion</a:t>
            </a:r>
            <a:r>
              <a:rPr lang="de-DE" dirty="0"/>
              <a:t>, etc.)</a:t>
            </a:r>
          </a:p>
          <a:p>
            <a:pPr lvl="2"/>
            <a:r>
              <a:rPr lang="de-DE" dirty="0"/>
              <a:t>Input: Graph (g), Algorithmus (a)</a:t>
            </a:r>
          </a:p>
          <a:p>
            <a:pPr lvl="2"/>
            <a:r>
              <a:rPr lang="de-DE" dirty="0"/>
              <a:t>Output: a(g)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914400" lvl="2" indent="0">
              <a:buNone/>
            </a:pPr>
            <a:endParaRPr lang="de-DE" dirty="0"/>
          </a:p>
          <a:p>
            <a:pPr marL="914400" lvl="2" indent="0">
              <a:buNone/>
            </a:pPr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2"/>
              </a:rPr>
              <a:t>https://towardsdatascience.com/10-graph-algorithms-visually-explained-e57faa1336f3</a:t>
            </a:r>
            <a:r>
              <a:rPr lang="de-DE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676D9C-A358-415B-B418-3E40E02D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Graphalgorithmen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EB7AFD-FC11-4BA0-BC2E-ECD371F128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pic>
        <p:nvPicPr>
          <p:cNvPr id="4098" name="Picture 2" descr="1: Demonstrating the relationship between the graph colouring problem... |  Download Scientific Diagram">
            <a:extLst>
              <a:ext uri="{FF2B5EF4-FFF2-40B4-BE49-F238E27FC236}">
                <a16:creationId xmlns:a16="http://schemas.microsoft.com/office/drawing/2014/main" id="{EEC3B682-C53F-4D52-A5CB-05C01503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2924944"/>
            <a:ext cx="6552728" cy="315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194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7C8C050-B44C-468C-8BB2-32BE1F7D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 Person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Mögliche Aufgaben:</a:t>
            </a:r>
          </a:p>
          <a:p>
            <a:pPr lvl="1"/>
            <a:r>
              <a:rPr lang="de-DE" dirty="0"/>
              <a:t>Manuelle Durchführung von Sortieralgorithmen</a:t>
            </a:r>
            <a:br>
              <a:rPr lang="de-DE" dirty="0"/>
            </a:br>
            <a:r>
              <a:rPr lang="de-DE" dirty="0"/>
              <a:t>(bspw. Quick-, </a:t>
            </a:r>
            <a:r>
              <a:rPr lang="de-DE" dirty="0" err="1"/>
              <a:t>Merge</a:t>
            </a:r>
            <a:r>
              <a:rPr lang="de-DE" dirty="0"/>
              <a:t>-, </a:t>
            </a:r>
            <a:r>
              <a:rPr lang="de-DE" dirty="0" err="1"/>
              <a:t>Bubblesort</a:t>
            </a:r>
            <a:r>
              <a:rPr lang="de-DE" dirty="0"/>
              <a:t>, etc.)</a:t>
            </a:r>
          </a:p>
          <a:p>
            <a:pPr lvl="2"/>
            <a:r>
              <a:rPr lang="de-DE" dirty="0"/>
              <a:t>Input: Unsortierte Liste, Algorithmus</a:t>
            </a:r>
          </a:p>
          <a:p>
            <a:pPr lvl="2"/>
            <a:r>
              <a:rPr lang="de-DE" dirty="0"/>
              <a:t>Output: Sortierte Liste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2"/>
              </a:rPr>
              <a:t>https://www.happycoders.eu/de/algorithmen/sortieralgorithmen/</a:t>
            </a:r>
            <a:r>
              <a:rPr lang="de-DE" sz="1100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676D9C-A358-415B-B418-3E40E02D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Sortieralgorithmen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EB7AFD-FC11-4BA0-BC2E-ECD371F128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pic>
        <p:nvPicPr>
          <p:cNvPr id="6146" name="Picture 2" descr="Welcher ist der schnellste Sortieralgorithmus? - Quora">
            <a:extLst>
              <a:ext uri="{FF2B5EF4-FFF2-40B4-BE49-F238E27FC236}">
                <a16:creationId xmlns:a16="http://schemas.microsoft.com/office/drawing/2014/main" id="{52948ADD-3D51-4B64-9FE9-54CB56E2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754" y="2780928"/>
            <a:ext cx="629487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59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4DF2243-AEB7-4708-B94D-43A801535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 Person</a:t>
            </a:r>
          </a:p>
          <a:p>
            <a:endParaRPr lang="de-DE" dirty="0"/>
          </a:p>
          <a:p>
            <a:r>
              <a:rPr lang="de-DE" dirty="0"/>
              <a:t>Mögliche Aufgaben:</a:t>
            </a:r>
          </a:p>
          <a:p>
            <a:pPr lvl="1"/>
            <a:r>
              <a:rPr lang="de-DE" dirty="0"/>
              <a:t>Bilde den Entscheidungsbaum für ein Datenset</a:t>
            </a:r>
          </a:p>
          <a:p>
            <a:pPr lvl="2"/>
            <a:r>
              <a:rPr lang="de-DE" dirty="0"/>
              <a:t>Input: Datenset (inkl. Feature- und Klassenvektor), Split-Kriterium, </a:t>
            </a:r>
            <a:r>
              <a:rPr lang="de-DE" dirty="0" err="1"/>
              <a:t>Stop</a:t>
            </a:r>
            <a:r>
              <a:rPr lang="de-DE" dirty="0"/>
              <a:t>-Kriterium</a:t>
            </a:r>
          </a:p>
          <a:p>
            <a:pPr lvl="2"/>
            <a:r>
              <a:rPr lang="de-DE" dirty="0"/>
              <a:t>Output: Entscheidungsbaum</a:t>
            </a:r>
          </a:p>
          <a:p>
            <a:pPr lvl="1"/>
            <a:r>
              <a:rPr lang="de-DE" dirty="0"/>
              <a:t>Klassifiziere neue Daten anhand eines Entscheidungsbaums</a:t>
            </a:r>
          </a:p>
          <a:p>
            <a:pPr lvl="2"/>
            <a:r>
              <a:rPr lang="de-DE" dirty="0"/>
              <a:t>Input: Entscheidungsbaum, Daten</a:t>
            </a:r>
          </a:p>
          <a:p>
            <a:pPr lvl="2"/>
            <a:r>
              <a:rPr lang="de-DE" dirty="0"/>
              <a:t>Output: Klasse</a:t>
            </a:r>
          </a:p>
          <a:p>
            <a:pPr lvl="1"/>
            <a:r>
              <a:rPr lang="de-DE" dirty="0"/>
              <a:t>„Stutze“ einen Entscheidungsbaum</a:t>
            </a:r>
          </a:p>
          <a:p>
            <a:pPr lvl="2"/>
            <a:r>
              <a:rPr lang="de-DE" dirty="0"/>
              <a:t>Input: Entscheidungsbaum, </a:t>
            </a:r>
            <a:r>
              <a:rPr lang="de-DE" dirty="0" err="1"/>
              <a:t>Pruning</a:t>
            </a:r>
            <a:r>
              <a:rPr lang="de-DE" dirty="0"/>
              <a:t>-Verfahren</a:t>
            </a:r>
          </a:p>
          <a:p>
            <a:pPr lvl="2"/>
            <a:r>
              <a:rPr lang="de-DE" dirty="0"/>
              <a:t>Output: Bester getrimmter Teilbaum</a:t>
            </a:r>
          </a:p>
          <a:p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2"/>
              </a:rPr>
              <a:t>https://online.stat.psu.edu/stat508/lesson/11</a:t>
            </a:r>
            <a:r>
              <a:rPr lang="de-DE" sz="1100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A22134-5CE3-442A-9504-52D2875D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Entscheidungsbäume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8561DC-6C83-4CA0-8626-C9ADC11FA2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pic>
        <p:nvPicPr>
          <p:cNvPr id="2050" name="Picture 2" descr="https://www.saedsayad.com/images/Decision_Tree_1.png">
            <a:extLst>
              <a:ext uri="{FF2B5EF4-FFF2-40B4-BE49-F238E27FC236}">
                <a16:creationId xmlns:a16="http://schemas.microsoft.com/office/drawing/2014/main" id="{234EEAE9-F1D3-4B2B-8090-4487D117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12" y="3645024"/>
            <a:ext cx="6105646" cy="22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4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ingle-Link Hierarchical Clustering Clearly Explained! - Analytics Vidhya">
            <a:extLst>
              <a:ext uri="{FF2B5EF4-FFF2-40B4-BE49-F238E27FC236}">
                <a16:creationId xmlns:a16="http://schemas.microsoft.com/office/drawing/2014/main" id="{D5A0619D-85E9-4EE7-A411-8E22E52D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384" y="1124744"/>
            <a:ext cx="5837944" cy="209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4DF2243-AEB7-4708-B94D-43A801535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 Person</a:t>
            </a:r>
          </a:p>
          <a:p>
            <a:endParaRPr lang="de-DE" dirty="0"/>
          </a:p>
          <a:p>
            <a:r>
              <a:rPr lang="de-DE" dirty="0"/>
              <a:t>Mögliche Aufgaben:</a:t>
            </a:r>
          </a:p>
          <a:p>
            <a:pPr lvl="1"/>
            <a:r>
              <a:rPr lang="de-DE" dirty="0"/>
              <a:t>Führe eine hierarchische Clusteranalyse durch</a:t>
            </a:r>
          </a:p>
          <a:p>
            <a:pPr lvl="2"/>
            <a:r>
              <a:rPr lang="de-DE" dirty="0"/>
              <a:t>Input: Datenset, Ähnlichkeitsmetrik, Linkkriterium</a:t>
            </a:r>
          </a:p>
          <a:p>
            <a:pPr lvl="2"/>
            <a:r>
              <a:rPr lang="de-DE" dirty="0"/>
              <a:t>Output: </a:t>
            </a:r>
            <a:r>
              <a:rPr lang="de-DE" dirty="0" err="1"/>
              <a:t>Dendrogram</a:t>
            </a:r>
            <a:endParaRPr lang="de-DE" dirty="0"/>
          </a:p>
          <a:p>
            <a:pPr lvl="1"/>
            <a:r>
              <a:rPr lang="de-DE" dirty="0"/>
              <a:t>Bestimme die optimale Clusteranzahl nach Metrik X</a:t>
            </a:r>
          </a:p>
          <a:p>
            <a:pPr lvl="2"/>
            <a:r>
              <a:rPr lang="de-DE" dirty="0"/>
              <a:t>Input: Distanzmatrix, </a:t>
            </a:r>
            <a:r>
              <a:rPr lang="de-DE" dirty="0" err="1"/>
              <a:t>Dendrogram</a:t>
            </a:r>
            <a:r>
              <a:rPr lang="de-DE" dirty="0"/>
              <a:t>, Metrik</a:t>
            </a:r>
          </a:p>
          <a:p>
            <a:pPr lvl="2"/>
            <a:r>
              <a:rPr lang="de-DE" dirty="0"/>
              <a:t>Output: Clusteranzahl, Cluster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3"/>
              </a:rPr>
              <a:t>https://online.stat.psu.edu/stat508/lesson/11</a:t>
            </a:r>
            <a:r>
              <a:rPr lang="de-DE" sz="1100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A22134-5CE3-442A-9504-52D2875D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Hierarchische Clusteranalyse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8561DC-6C83-4CA0-8626-C9ADC11FA2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pic>
        <p:nvPicPr>
          <p:cNvPr id="7172" name="Picture 4" descr="7: Clustering evaluation metrics for the daily normalization. Candidate...  | Download Scientific Diagram">
            <a:extLst>
              <a:ext uri="{FF2B5EF4-FFF2-40B4-BE49-F238E27FC236}">
                <a16:creationId xmlns:a16="http://schemas.microsoft.com/office/drawing/2014/main" id="{FED76504-90E8-443A-8824-1F27EA63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641" y="3723210"/>
            <a:ext cx="6512687" cy="230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11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D5D6A5-B792-48C1-8136-6DBC113B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52736"/>
            <a:ext cx="6384096" cy="525658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 weiteren Rückfragen:</a:t>
            </a:r>
          </a:p>
          <a:p>
            <a:pPr lvl="1"/>
            <a:r>
              <a:rPr lang="de-DE" dirty="0"/>
              <a:t>Torsten Munkelt: </a:t>
            </a:r>
            <a:r>
              <a:rPr lang="de-DE" dirty="0">
                <a:hlinkClick r:id="rId3"/>
              </a:rPr>
              <a:t>torsten.munkelt@htw-dresden.de</a:t>
            </a:r>
            <a:endParaRPr lang="de-DE" dirty="0"/>
          </a:p>
          <a:p>
            <a:pPr lvl="1"/>
            <a:r>
              <a:rPr lang="de-DE" dirty="0"/>
              <a:t>Paul Christ: </a:t>
            </a:r>
            <a:r>
              <a:rPr lang="de-DE" dirty="0">
                <a:hlinkClick r:id="rId4"/>
              </a:rPr>
              <a:t>paul.christ@htw-dresden.de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Wöchentlicher Termin:</a:t>
            </a:r>
          </a:p>
          <a:p>
            <a:pPr lvl="1"/>
            <a:r>
              <a:rPr lang="de-DE" dirty="0"/>
              <a:t>Mo: 15:00 - 16:00</a:t>
            </a:r>
          </a:p>
          <a:p>
            <a:pPr lvl="1"/>
            <a:r>
              <a:rPr lang="de-DE" dirty="0"/>
              <a:t>Do: Notfalltermin Ausweichtermin 15:00-16:00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Ihre Aufgaben bis nächsten Mo:</a:t>
            </a:r>
          </a:p>
          <a:p>
            <a:pPr lvl="1"/>
            <a:r>
              <a:rPr lang="de-DE" dirty="0"/>
              <a:t>Gruppen zu finden</a:t>
            </a:r>
          </a:p>
          <a:p>
            <a:pPr lvl="1"/>
            <a:r>
              <a:rPr lang="de-DE" dirty="0"/>
              <a:t>Aufgabentyp zu finden</a:t>
            </a:r>
          </a:p>
          <a:p>
            <a:pPr lvl="1"/>
            <a:r>
              <a:rPr lang="de-DE" dirty="0"/>
              <a:t>Eine Beispielaufgabe erstellen und lösen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51F0EB4-A2BF-4204-AD63-60EF19F0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Organisatorisches</a:t>
            </a:r>
          </a:p>
        </p:txBody>
      </p:sp>
      <p:sp>
        <p:nvSpPr>
          <p:cNvPr id="4" name="Datumsplatzhalter 1">
            <a:extLst>
              <a:ext uri="{FF2B5EF4-FFF2-40B4-BE49-F238E27FC236}">
                <a16:creationId xmlns:a16="http://schemas.microsoft.com/office/drawing/2014/main" id="{74CC8990-7CDD-4036-8A59-E4CC764EC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2544" y="6588000"/>
            <a:ext cx="1079784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DE9578EB-A35D-4B55-ADB8-346E8CB9D5F4}"/>
              </a:ext>
            </a:extLst>
          </p:cNvPr>
          <p:cNvSpPr txBox="1">
            <a:spLocks/>
          </p:cNvSpPr>
          <p:nvPr/>
        </p:nvSpPr>
        <p:spPr>
          <a:xfrm>
            <a:off x="7464152" y="1086569"/>
            <a:ext cx="3960440" cy="52565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ヒラギノ角ゴ Pro W3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ヒラギノ角ゴ Pro W3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ヒラギノ角ゴ Pro W3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ヒラギノ角ゴ Pro W3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ヒラギノ角ゴ Pro W3" charset="-128"/>
              </a:defRPr>
            </a:lvl9pPr>
          </a:lstStyle>
          <a:p>
            <a:r>
              <a:rPr lang="de-DE" dirty="0"/>
              <a:t>Gruppen/Zuweisungen:</a:t>
            </a:r>
            <a:endParaRPr lang="de-DE" sz="2600" kern="0" dirty="0"/>
          </a:p>
          <a:p>
            <a:pPr lvl="1"/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336520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B6D3FD8-343E-4E19-949F-C974D2C6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713400"/>
            <a:ext cx="10992608" cy="5652628"/>
          </a:xfrm>
        </p:spPr>
        <p:txBody>
          <a:bodyPr/>
          <a:lstStyle/>
          <a:p>
            <a:r>
              <a:rPr lang="de-DE" dirty="0"/>
              <a:t>Wöchentliche Absprache (~1h)</a:t>
            </a:r>
          </a:p>
          <a:p>
            <a:pPr lvl="1"/>
            <a:r>
              <a:rPr lang="de-DE" dirty="0"/>
              <a:t>Wer hat was gemacht?</a:t>
            </a:r>
          </a:p>
          <a:p>
            <a:pPr lvl="1"/>
            <a:r>
              <a:rPr lang="de-DE" dirty="0"/>
              <a:t>Wo gab es Probleme?</a:t>
            </a:r>
          </a:p>
          <a:p>
            <a:pPr lvl="1"/>
            <a:r>
              <a:rPr lang="de-DE" dirty="0"/>
              <a:t>Was sind die Ziele bis zur nächsten Absprache?</a:t>
            </a:r>
          </a:p>
          <a:p>
            <a:endParaRPr lang="de-DE" dirty="0"/>
          </a:p>
          <a:p>
            <a:r>
              <a:rPr lang="de-DE" dirty="0"/>
              <a:t>Individuelle Bearbeitung je eines Aufgabentyps</a:t>
            </a:r>
          </a:p>
          <a:p>
            <a:pPr lvl="1"/>
            <a:r>
              <a:rPr lang="de-DE" dirty="0"/>
              <a:t>Gruppenbildung möglich je nach Aufgabentyp</a:t>
            </a:r>
          </a:p>
          <a:p>
            <a:pPr lvl="1"/>
            <a:r>
              <a:rPr lang="de-DE" dirty="0"/>
              <a:t>Beinhaltet folgende Aspekte:</a:t>
            </a:r>
          </a:p>
          <a:p>
            <a:pPr lvl="2"/>
            <a:r>
              <a:rPr lang="de-DE" dirty="0"/>
              <a:t>Manuelles Erstellen und Lösen einer Aufgabe </a:t>
            </a:r>
          </a:p>
          <a:p>
            <a:pPr lvl="2"/>
            <a:r>
              <a:rPr lang="de-DE" dirty="0"/>
              <a:t>Entwurf zur Generierung von Aufgabe, Lösung und Lösungshilfen und der Generierungsparameter</a:t>
            </a:r>
          </a:p>
          <a:p>
            <a:pPr lvl="2"/>
            <a:r>
              <a:rPr lang="de-DE" dirty="0"/>
              <a:t>Implementation des Generierungsalgorithmus</a:t>
            </a:r>
          </a:p>
          <a:p>
            <a:pPr lvl="2"/>
            <a:r>
              <a:rPr lang="de-DE" dirty="0"/>
              <a:t>Simple Interaktionsmöglichkeit (</a:t>
            </a:r>
            <a:r>
              <a:rPr lang="de-DE" dirty="0" err="1"/>
              <a:t>JupyterNB</a:t>
            </a:r>
            <a:r>
              <a:rPr lang="de-DE" dirty="0"/>
              <a:t>, CLI mit einfacher Visualisierungsmöglichkeit – ASCII/</a:t>
            </a:r>
            <a:r>
              <a:rPr lang="de-DE" dirty="0" err="1"/>
              <a:t>Mermaid</a:t>
            </a:r>
            <a:r>
              <a:rPr lang="de-DE" dirty="0"/>
              <a:t>, etc.)</a:t>
            </a:r>
          </a:p>
          <a:p>
            <a:pPr lvl="1"/>
            <a:r>
              <a:rPr lang="de-DE" dirty="0"/>
              <a:t>Bevorzugte Programmiersprachen:</a:t>
            </a:r>
          </a:p>
          <a:p>
            <a:pPr lvl="2"/>
            <a:r>
              <a:rPr lang="de-DE" dirty="0" err="1"/>
              <a:t>Typescript</a:t>
            </a:r>
            <a:r>
              <a:rPr lang="de-DE" dirty="0"/>
              <a:t>/JS, Python</a:t>
            </a:r>
          </a:p>
          <a:p>
            <a:endParaRPr lang="de-DE" dirty="0"/>
          </a:p>
          <a:p>
            <a:r>
              <a:rPr lang="de-DE" dirty="0"/>
              <a:t>Abschließender Projektbericht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9C1DE0E-19A7-4006-8423-336AB506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Projektablauf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01AB98-67D3-4F5D-BB81-8B19EA408E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81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72990C-2D3B-4046-A182-258820CBD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908720"/>
            <a:ext cx="10992608" cy="5472608"/>
          </a:xfrm>
        </p:spPr>
        <p:txBody>
          <a:bodyPr/>
          <a:lstStyle/>
          <a:p>
            <a:r>
              <a:rPr lang="de-DE" dirty="0"/>
              <a:t>Musiktheorie (neo-</a:t>
            </a:r>
            <a:r>
              <a:rPr lang="de-DE" dirty="0" err="1"/>
              <a:t>riemansche</a:t>
            </a:r>
            <a:r>
              <a:rPr lang="de-DE" dirty="0"/>
              <a:t> Triaden-Transformationen)</a:t>
            </a:r>
          </a:p>
          <a:p>
            <a:r>
              <a:rPr lang="de-DE" dirty="0"/>
              <a:t>Chemie</a:t>
            </a:r>
          </a:p>
          <a:p>
            <a:r>
              <a:rPr lang="de-DE" dirty="0"/>
              <a:t>Jura (bspw. Steuerrecht)</a:t>
            </a:r>
          </a:p>
          <a:p>
            <a:r>
              <a:rPr lang="de-DE" dirty="0"/>
              <a:t>Geschäftsprozessmodellierung mit EPK</a:t>
            </a:r>
          </a:p>
          <a:p>
            <a:r>
              <a:rPr lang="de-DE" dirty="0"/>
              <a:t>Endliche Automaten (Finite State Machines)</a:t>
            </a:r>
          </a:p>
          <a:p>
            <a:r>
              <a:rPr lang="de-DE" dirty="0"/>
              <a:t>Regular </a:t>
            </a:r>
            <a:r>
              <a:rPr lang="de-DE" dirty="0" err="1"/>
              <a:t>Expressions</a:t>
            </a:r>
            <a:endParaRPr lang="de-DE" dirty="0"/>
          </a:p>
          <a:p>
            <a:r>
              <a:rPr lang="de-DE" dirty="0"/>
              <a:t>Phrase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(Natural Language Processing)</a:t>
            </a:r>
          </a:p>
          <a:p>
            <a:r>
              <a:rPr lang="de-DE" dirty="0"/>
              <a:t>Faltungscodierung mit </a:t>
            </a:r>
            <a:r>
              <a:rPr lang="de-DE" dirty="0" err="1"/>
              <a:t>Viterbi</a:t>
            </a:r>
            <a:r>
              <a:rPr lang="de-DE" dirty="0"/>
              <a:t>-Decodierung</a:t>
            </a:r>
          </a:p>
          <a:p>
            <a:r>
              <a:rPr lang="de-DE" dirty="0"/>
              <a:t>Kodierung- und Verschlüsselungsverfahren (RSA, Diffie-Hellman, </a:t>
            </a:r>
            <a:r>
              <a:rPr lang="de-DE" dirty="0" err="1"/>
              <a:t>Huffman</a:t>
            </a:r>
            <a:r>
              <a:rPr lang="de-DE" dirty="0"/>
              <a:t>)</a:t>
            </a:r>
          </a:p>
          <a:p>
            <a:r>
              <a:rPr lang="de-DE" dirty="0" err="1"/>
              <a:t>Spatial</a:t>
            </a:r>
            <a:r>
              <a:rPr lang="de-DE" dirty="0"/>
              <a:t> SQL</a:t>
            </a:r>
          </a:p>
          <a:p>
            <a:r>
              <a:rPr lang="de-DE" dirty="0" err="1"/>
              <a:t>Graphalgorithmen</a:t>
            </a:r>
            <a:endParaRPr lang="de-DE" dirty="0"/>
          </a:p>
          <a:p>
            <a:r>
              <a:rPr lang="de-DE" dirty="0"/>
              <a:t>Sortieralgorithmen</a:t>
            </a:r>
          </a:p>
          <a:p>
            <a:r>
              <a:rPr lang="de-DE" dirty="0"/>
              <a:t>Entscheidungsbäume</a:t>
            </a:r>
          </a:p>
          <a:p>
            <a:r>
              <a:rPr lang="de-DE" dirty="0"/>
              <a:t>Hierarchische Clusteranalyse</a:t>
            </a:r>
          </a:p>
          <a:p>
            <a:r>
              <a:rPr lang="de-DE" dirty="0"/>
              <a:t>…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73EBF8-BDF5-4069-BE67-DC00D8B4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Aufgabentypen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4E3D26-15DC-400E-940D-F2F8AA696D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57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356DABA5-E699-45D5-8C91-475C2A86A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8088" y="1212333"/>
            <a:ext cx="5087342" cy="261350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85BD0EB-08B6-44D4-825D-4DF9D813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1-2 Personen</a:t>
            </a:r>
            <a:endParaRPr lang="de-DE" dirty="0"/>
          </a:p>
          <a:p>
            <a:r>
              <a:rPr lang="de-DE" dirty="0" err="1"/>
              <a:t>Anstrebung</a:t>
            </a:r>
            <a:r>
              <a:rPr lang="de-DE" dirty="0"/>
              <a:t> einer wissenschaftlichen Publikation</a:t>
            </a:r>
            <a:br>
              <a:rPr lang="de-DE" dirty="0"/>
            </a:br>
            <a:r>
              <a:rPr lang="de-DE" sz="1600" dirty="0"/>
              <a:t>(s. </a:t>
            </a:r>
            <a:r>
              <a:rPr lang="de-DE" sz="1600" dirty="0">
                <a:hlinkClick r:id="rId5"/>
              </a:rPr>
              <a:t>https://engagingstudentsmusic.org/about/submissions</a:t>
            </a:r>
            <a:r>
              <a:rPr lang="de-DE" sz="1600" dirty="0"/>
              <a:t>)</a:t>
            </a:r>
            <a:endParaRPr lang="de-DE" dirty="0"/>
          </a:p>
          <a:p>
            <a:r>
              <a:rPr lang="de-DE" dirty="0"/>
              <a:t>Direkte Integration in ALADIN</a:t>
            </a:r>
          </a:p>
          <a:p>
            <a:endParaRPr lang="de-DE" dirty="0"/>
          </a:p>
          <a:p>
            <a:r>
              <a:rPr lang="de-DE" dirty="0"/>
              <a:t>Mögliche Aufgaben</a:t>
            </a:r>
          </a:p>
          <a:p>
            <a:pPr lvl="1"/>
            <a:r>
              <a:rPr lang="de-DE" dirty="0"/>
              <a:t>Finde Sequenz mit n Transformationen um von</a:t>
            </a:r>
            <a:br>
              <a:rPr lang="de-DE" dirty="0"/>
            </a:br>
            <a:r>
              <a:rPr lang="de-DE" dirty="0"/>
              <a:t>Anfangszustand zu Endzustand zu gelangen</a:t>
            </a:r>
          </a:p>
          <a:p>
            <a:pPr lvl="2"/>
            <a:r>
              <a:rPr lang="de-DE" dirty="0"/>
              <a:t>Input: Anfangs- und Endzustand, n</a:t>
            </a:r>
          </a:p>
          <a:p>
            <a:pPr lvl="2"/>
            <a:r>
              <a:rPr lang="de-DE" dirty="0"/>
              <a:t>Output: Tonfolge</a:t>
            </a:r>
          </a:p>
          <a:p>
            <a:pPr lvl="1"/>
            <a:r>
              <a:rPr lang="de-DE" dirty="0"/>
              <a:t>Komponiere n Takte und beachte zusätzliche </a:t>
            </a:r>
            <a:r>
              <a:rPr lang="de-DE" dirty="0" err="1"/>
              <a:t>Constraints</a:t>
            </a:r>
            <a:endParaRPr lang="de-DE" dirty="0"/>
          </a:p>
          <a:p>
            <a:pPr lvl="2"/>
            <a:r>
              <a:rPr lang="de-DE" dirty="0"/>
              <a:t>Input: n, [</a:t>
            </a:r>
            <a:r>
              <a:rPr lang="de-DE" dirty="0" err="1"/>
              <a:t>Constraints</a:t>
            </a:r>
            <a:r>
              <a:rPr lang="de-DE" dirty="0"/>
              <a:t>]</a:t>
            </a:r>
          </a:p>
          <a:p>
            <a:pPr lvl="2"/>
            <a:r>
              <a:rPr lang="de-DE" dirty="0"/>
              <a:t>Output: Tonfolge</a:t>
            </a:r>
          </a:p>
          <a:p>
            <a:pPr lvl="1"/>
            <a:endParaRPr lang="de-DE" dirty="0"/>
          </a:p>
          <a:p>
            <a:r>
              <a:rPr lang="de-DE" dirty="0"/>
              <a:t>Ressourcen</a:t>
            </a:r>
          </a:p>
          <a:p>
            <a:pPr lvl="1"/>
            <a:r>
              <a:rPr lang="de-DE" sz="1100" dirty="0">
                <a:hlinkClick r:id="rId6"/>
              </a:rPr>
              <a:t>https://viva.pressbooks.pub/openmusictheory/chapter/neo-riemannian-triadic-progressions/</a:t>
            </a:r>
            <a:r>
              <a:rPr lang="de-DE" sz="1100" dirty="0"/>
              <a:t>  </a:t>
            </a:r>
          </a:p>
          <a:p>
            <a:pPr lvl="1"/>
            <a:r>
              <a:rPr lang="de-DE" sz="1100" dirty="0">
                <a:hlinkClick r:id="rId7"/>
              </a:rPr>
              <a:t>https://www.fransabsil.nl/htm/tonnetz_riemannian_transformations.htm</a:t>
            </a:r>
            <a:r>
              <a:rPr lang="de-DE" sz="1100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2A322D4-34B9-4301-97B6-7D5D01FD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64288"/>
            <a:ext cx="7872875" cy="533400"/>
          </a:xfrm>
        </p:spPr>
        <p:txBody>
          <a:bodyPr/>
          <a:lstStyle/>
          <a:p>
            <a:r>
              <a:rPr lang="de-DE" dirty="0"/>
              <a:t>Musiktheorie (neo-</a:t>
            </a:r>
            <a:r>
              <a:rPr lang="de-DE" dirty="0" err="1"/>
              <a:t>Riemansche</a:t>
            </a:r>
            <a:r>
              <a:rPr lang="de-DE" dirty="0"/>
              <a:t> Triaden-Transformationen)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C90605-5B36-40BD-86E6-C76AF211E5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05.10.2022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DA5C952-539F-4969-A123-AF4073827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886" y="4280887"/>
            <a:ext cx="2095792" cy="122889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E1C4903-1DD1-490E-A11D-6A6EF959F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5861" y="4021259"/>
            <a:ext cx="2229569" cy="2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5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459EE0-C0A6-4B5F-97EF-644D842A3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713400"/>
            <a:ext cx="10992608" cy="5256584"/>
          </a:xfrm>
        </p:spPr>
        <p:txBody>
          <a:bodyPr/>
          <a:lstStyle/>
          <a:p>
            <a:r>
              <a:rPr lang="de-DE" b="1" dirty="0"/>
              <a:t>1-2 Personen</a:t>
            </a:r>
            <a:br>
              <a:rPr lang="de-DE" b="1" dirty="0"/>
            </a:br>
            <a:endParaRPr lang="de-DE" dirty="0"/>
          </a:p>
          <a:p>
            <a:r>
              <a:rPr lang="de-DE" dirty="0"/>
              <a:t>Mögliche Aufgaben</a:t>
            </a:r>
          </a:p>
          <a:p>
            <a:pPr lvl="1"/>
            <a:r>
              <a:rPr lang="de-DE" dirty="0"/>
              <a:t>Bestimme welche Strukturformeln dieselbe Verbindung darstellen</a:t>
            </a:r>
          </a:p>
          <a:p>
            <a:pPr lvl="2"/>
            <a:r>
              <a:rPr lang="de-DE" dirty="0"/>
              <a:t>Input: n Strukturformeln</a:t>
            </a:r>
          </a:p>
          <a:p>
            <a:pPr lvl="2"/>
            <a:r>
              <a:rPr lang="de-DE" dirty="0"/>
              <a:t>Output: Validierung der Strukturformeln</a:t>
            </a:r>
          </a:p>
          <a:p>
            <a:pPr lvl="1"/>
            <a:r>
              <a:rPr lang="de-DE" dirty="0"/>
              <a:t>Zeichne die Strukturformel einer Verbindung, welche </a:t>
            </a:r>
            <a:r>
              <a:rPr lang="de-DE" dirty="0" err="1"/>
              <a:t>Constraints</a:t>
            </a:r>
            <a:r>
              <a:rPr lang="de-DE" dirty="0"/>
              <a:t> genügt</a:t>
            </a:r>
          </a:p>
          <a:p>
            <a:pPr lvl="2"/>
            <a:r>
              <a:rPr lang="de-DE" dirty="0"/>
              <a:t>Input: Summenformel, [</a:t>
            </a:r>
            <a:r>
              <a:rPr lang="de-DE" dirty="0" err="1"/>
              <a:t>Constraints</a:t>
            </a:r>
            <a:r>
              <a:rPr lang="de-DE" dirty="0"/>
              <a:t>]</a:t>
            </a:r>
          </a:p>
          <a:p>
            <a:pPr lvl="2"/>
            <a:r>
              <a:rPr lang="de-DE" dirty="0"/>
              <a:t>Output: Strukturformel</a:t>
            </a:r>
          </a:p>
          <a:p>
            <a:pPr lvl="1"/>
            <a:r>
              <a:rPr lang="de-DE" dirty="0"/>
              <a:t>Transformiere Valenzstrichformeln in Elektronenformel | Keilstrichformel</a:t>
            </a:r>
          </a:p>
          <a:p>
            <a:pPr lvl="2"/>
            <a:r>
              <a:rPr lang="de-DE" dirty="0"/>
              <a:t>Input: Valenzstrichformel | Elektronenformel | Keilstrichformel</a:t>
            </a:r>
          </a:p>
          <a:p>
            <a:pPr lvl="2"/>
            <a:r>
              <a:rPr lang="de-DE" dirty="0"/>
              <a:t>Output: Elektronenformel | Keilstrichformel | Valenzstrichformel </a:t>
            </a:r>
          </a:p>
          <a:p>
            <a:pPr lvl="1"/>
            <a:r>
              <a:rPr lang="de-DE" dirty="0"/>
              <a:t>Klassifiziere den dargestellten Reaktionstyp</a:t>
            </a:r>
          </a:p>
          <a:p>
            <a:pPr lvl="2"/>
            <a:r>
              <a:rPr lang="de-DE" dirty="0"/>
              <a:t>Input: Reaktion</a:t>
            </a:r>
          </a:p>
          <a:p>
            <a:pPr lvl="2"/>
            <a:r>
              <a:rPr lang="de-DE" dirty="0"/>
              <a:t>Output: Reaktionstyp</a:t>
            </a:r>
            <a:br>
              <a:rPr lang="de-DE" dirty="0"/>
            </a:br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3"/>
              </a:rPr>
              <a:t>https://chem.libretexts.org/Bookshelves/Organic_Chemistry/Exercises%3A_Organic_Chemistry/Exercises%3A_Roberts_and_Caserio/02.E%3A_Structural_Organic_Chemistry_(Exercises)</a:t>
            </a:r>
            <a:r>
              <a:rPr lang="de-DE" sz="1100" dirty="0"/>
              <a:t> </a:t>
            </a:r>
            <a:r>
              <a:rPr lang="de-DE" dirty="0"/>
              <a:t>(Aufgaben)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A1B7393-60B5-4726-9841-410657F1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Chemie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941386-82D7-4459-9C61-3E1A59D252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8151E7-417F-4D5A-AC9D-EDC0D8548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512" y="2699812"/>
            <a:ext cx="3497816" cy="2138704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F38DEBE-1072-4DC2-BCA4-BCDBE1587F8C}"/>
              </a:ext>
            </a:extLst>
          </p:cNvPr>
          <p:cNvGrpSpPr/>
          <p:nvPr/>
        </p:nvGrpSpPr>
        <p:grpSpPr>
          <a:xfrm>
            <a:off x="7464152" y="1044297"/>
            <a:ext cx="4320480" cy="745352"/>
            <a:chOff x="7464152" y="1044297"/>
            <a:chExt cx="4320480" cy="74535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8295705-F2CD-4D87-9D60-9596E9B95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4152" y="1246800"/>
              <a:ext cx="4320480" cy="542849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9213408-B777-4BAE-AAF2-76D6AF77F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4272" y="1044297"/>
              <a:ext cx="3240360" cy="215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57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F57EF90-A9CF-4571-898C-EEED3AF8E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 Person</a:t>
            </a:r>
          </a:p>
          <a:p>
            <a:endParaRPr lang="de-DE" dirty="0"/>
          </a:p>
          <a:p>
            <a:r>
              <a:rPr lang="de-DE" dirty="0"/>
              <a:t>Mögliche Aufgaben</a:t>
            </a:r>
          </a:p>
          <a:p>
            <a:pPr lvl="1"/>
            <a:r>
              <a:rPr lang="de-DE" dirty="0"/>
              <a:t>Bewertung eines rechtlichen Sachverhalts</a:t>
            </a:r>
          </a:p>
          <a:p>
            <a:pPr lvl="2"/>
            <a:r>
              <a:rPr lang="de-DE" dirty="0"/>
              <a:t>Input: Stichpunktartiger Sachverhalt</a:t>
            </a:r>
          </a:p>
          <a:p>
            <a:pPr lvl="2"/>
            <a:r>
              <a:rPr lang="de-DE" dirty="0"/>
              <a:t>Output: Paragraphen, Entscheidung</a:t>
            </a:r>
          </a:p>
          <a:p>
            <a:pPr lvl="1"/>
            <a:r>
              <a:rPr lang="de-DE" dirty="0"/>
              <a:t>Ermittlung eines zu versteuernden Einkommens</a:t>
            </a:r>
            <a:br>
              <a:rPr lang="de-DE" dirty="0"/>
            </a:br>
            <a:r>
              <a:rPr lang="de-DE" dirty="0"/>
              <a:t>(bspw. inkl. Rückstellungen für Körperschaftssteuer, Soli, etc.)</a:t>
            </a:r>
          </a:p>
          <a:p>
            <a:pPr lvl="2"/>
            <a:r>
              <a:rPr lang="de-DE" dirty="0"/>
              <a:t>Input: Erlöse, Aufwendungen</a:t>
            </a:r>
          </a:p>
          <a:p>
            <a:pPr lvl="2"/>
            <a:r>
              <a:rPr lang="de-DE" dirty="0"/>
              <a:t>Output: Zu versteuerndes Einkommen</a:t>
            </a:r>
          </a:p>
          <a:p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2"/>
              </a:rPr>
              <a:t>https://beckassets.blob.core.windows.net/product/readingsample/15431795/20200-0001_readingsample.pdf</a:t>
            </a:r>
            <a:r>
              <a:rPr lang="de-DE" sz="1100" dirty="0"/>
              <a:t> </a:t>
            </a:r>
            <a:r>
              <a:rPr lang="de-DE" dirty="0"/>
              <a:t>(Aufgaben)</a:t>
            </a:r>
          </a:p>
          <a:p>
            <a:pPr lvl="1"/>
            <a:r>
              <a:rPr lang="de-DE" sz="1100" dirty="0">
                <a:hlinkClick r:id="rId3"/>
              </a:rPr>
              <a:t>https://link.springer.com/chapter/10.1007/978-3-322-92011-9_13</a:t>
            </a:r>
            <a:r>
              <a:rPr lang="de-DE" dirty="0"/>
              <a:t> (Aufgaben)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D8ACA8-9ED1-417B-B3C2-A9CFDE85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Jura (bspw. Steuerrecht)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CA7694-EC9D-4483-A22D-36131B7E29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270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9D72C28-CEEE-4790-9A9A-22DCF943AFA5}"/>
              </a:ext>
            </a:extLst>
          </p:cNvPr>
          <p:cNvGrpSpPr/>
          <p:nvPr/>
        </p:nvGrpSpPr>
        <p:grpSpPr>
          <a:xfrm>
            <a:off x="7814989" y="1037877"/>
            <a:ext cx="3744416" cy="5455164"/>
            <a:chOff x="6888088" y="764704"/>
            <a:chExt cx="3850123" cy="564684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301B1C0C-95B1-4884-8860-606EF97D8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8088" y="764704"/>
              <a:ext cx="3850123" cy="5646847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845DAD1-F675-4D59-93A2-23A35D6276BF}"/>
                </a:ext>
              </a:extLst>
            </p:cNvPr>
            <p:cNvSpPr/>
            <p:nvPr/>
          </p:nvSpPr>
          <p:spPr bwMode="auto">
            <a:xfrm>
              <a:off x="9270646" y="766122"/>
              <a:ext cx="1467565" cy="12947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85F8353-D722-4DFE-B61B-5A84F8C54EC6}"/>
                </a:ext>
              </a:extLst>
            </p:cNvPr>
            <p:cNvSpPr/>
            <p:nvPr/>
          </p:nvSpPr>
          <p:spPr bwMode="auto">
            <a:xfrm>
              <a:off x="9685844" y="1090840"/>
              <a:ext cx="1052367" cy="12947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87FABBB-6118-4478-9ED7-30F3C0E279F7}"/>
                </a:ext>
              </a:extLst>
            </p:cNvPr>
            <p:cNvSpPr/>
            <p:nvPr/>
          </p:nvSpPr>
          <p:spPr bwMode="auto">
            <a:xfrm>
              <a:off x="9840416" y="1306227"/>
              <a:ext cx="897795" cy="12947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F57EF90-A9CF-4571-898C-EEED3AF8E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1-2 Personen</a:t>
            </a:r>
          </a:p>
          <a:p>
            <a:endParaRPr lang="de-DE" dirty="0"/>
          </a:p>
          <a:p>
            <a:r>
              <a:rPr lang="de-DE" dirty="0"/>
              <a:t>Mögliche Aufgaben</a:t>
            </a:r>
          </a:p>
          <a:p>
            <a:pPr lvl="1"/>
            <a:r>
              <a:rPr lang="de-DE" dirty="0"/>
              <a:t>Finden syntaktischer Fehler</a:t>
            </a:r>
          </a:p>
          <a:p>
            <a:pPr lvl="2"/>
            <a:r>
              <a:rPr lang="de-DE" dirty="0"/>
              <a:t>Input: EPK</a:t>
            </a:r>
          </a:p>
          <a:p>
            <a:pPr lvl="2"/>
            <a:r>
              <a:rPr lang="de-DE" dirty="0"/>
              <a:t>Output: Markieren/Benennen der Fehler</a:t>
            </a:r>
          </a:p>
          <a:p>
            <a:pPr lvl="1"/>
            <a:r>
              <a:rPr lang="de-DE" dirty="0"/>
              <a:t>Modelliere Prozessbeschreibung mittels EPK</a:t>
            </a:r>
          </a:p>
          <a:p>
            <a:pPr lvl="2"/>
            <a:r>
              <a:rPr lang="de-DE" dirty="0"/>
              <a:t>Input: (Stichpunkartige) Prozessbeschreibung</a:t>
            </a:r>
          </a:p>
          <a:p>
            <a:pPr lvl="2"/>
            <a:r>
              <a:rPr lang="de-DE" dirty="0"/>
              <a:t>Output: EPK</a:t>
            </a:r>
          </a:p>
          <a:p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de-DE" sz="1100" dirty="0">
                <a:hlinkClick r:id="rId3"/>
              </a:rPr>
              <a:t>https://www.affinis.de/fachartikel/projektmanagement/ereignisgesteuerte-prozesskette-epk/</a:t>
            </a:r>
            <a:r>
              <a:rPr lang="de-DE" sz="1100" dirty="0"/>
              <a:t>  </a:t>
            </a:r>
            <a:endParaRPr lang="de-DE" dirty="0"/>
          </a:p>
          <a:p>
            <a:pPr lvl="1"/>
            <a:r>
              <a:rPr lang="de-DE" sz="1100" dirty="0">
                <a:hlinkClick r:id="rId4"/>
              </a:rPr>
              <a:t>http://www.netzwerk-welt.de/common_files/BWL/EPK.pdf</a:t>
            </a:r>
            <a:r>
              <a:rPr lang="de-DE" sz="1100" dirty="0"/>
              <a:t> 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D8ACA8-9ED1-417B-B3C2-A9CFDE85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Geschäftsprozessmodellierung mit EPK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CA7694-EC9D-4483-A22D-36131B7E29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745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F768577-EC4A-4390-A93C-57BE997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782736"/>
            <a:ext cx="4392488" cy="5773431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1B6336E-EA38-4512-B53D-F73C598E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1-2 Personen</a:t>
            </a:r>
          </a:p>
          <a:p>
            <a:endParaRPr lang="de-DE" dirty="0"/>
          </a:p>
          <a:p>
            <a:r>
              <a:rPr lang="de-DE" dirty="0"/>
              <a:t>Mögliche Aufgaben</a:t>
            </a:r>
          </a:p>
          <a:p>
            <a:pPr lvl="1"/>
            <a:r>
              <a:rPr lang="de-DE" dirty="0"/>
              <a:t>Erzeuge Zustandsdiagram | Zustandstabelle:</a:t>
            </a:r>
          </a:p>
          <a:p>
            <a:pPr lvl="2"/>
            <a:r>
              <a:rPr lang="de-DE" dirty="0"/>
              <a:t>Input: Zustandstabelle | Zustandsdiagramm</a:t>
            </a:r>
          </a:p>
          <a:p>
            <a:pPr lvl="2"/>
            <a:r>
              <a:rPr lang="de-DE" dirty="0"/>
              <a:t>Output: Zustandsdiagramm | Zustandstabelle</a:t>
            </a:r>
          </a:p>
          <a:p>
            <a:pPr lvl="1"/>
            <a:r>
              <a:rPr lang="de-DE" dirty="0"/>
              <a:t>Erzeuge Ausgabe zu einer </a:t>
            </a:r>
            <a:br>
              <a:rPr lang="de-DE" dirty="0"/>
            </a:br>
            <a:r>
              <a:rPr lang="de-DE" dirty="0"/>
              <a:t>gegebenen Eingabe (oder umgekehrt)</a:t>
            </a:r>
          </a:p>
          <a:p>
            <a:pPr lvl="2"/>
            <a:r>
              <a:rPr lang="de-DE" dirty="0"/>
              <a:t>Input: Eingabesequenz, FSM</a:t>
            </a:r>
          </a:p>
          <a:p>
            <a:pPr lvl="2"/>
            <a:r>
              <a:rPr lang="de-DE" dirty="0"/>
              <a:t>Output: Ausgabesequenz</a:t>
            </a:r>
          </a:p>
          <a:p>
            <a:pPr lvl="1"/>
            <a:r>
              <a:rPr lang="de-DE" dirty="0"/>
              <a:t>Bestimme ob Eingabe verarbeitet </a:t>
            </a:r>
            <a:br>
              <a:rPr lang="de-DE" dirty="0"/>
            </a:br>
            <a:r>
              <a:rPr lang="de-DE" dirty="0"/>
              <a:t>werden kann (u. finde Fehler falls nicht)</a:t>
            </a:r>
          </a:p>
          <a:p>
            <a:pPr lvl="2"/>
            <a:r>
              <a:rPr lang="de-DE" dirty="0"/>
              <a:t>Input: Eingabesequenz, FSM</a:t>
            </a:r>
          </a:p>
          <a:p>
            <a:pPr lvl="2"/>
            <a:r>
              <a:rPr lang="de-DE" dirty="0"/>
              <a:t>Output: Verarbeitbarkeit, [Fehlerstellen]</a:t>
            </a:r>
          </a:p>
          <a:p>
            <a:endParaRPr lang="de-DE" dirty="0"/>
          </a:p>
          <a:p>
            <a:r>
              <a:rPr lang="de-DE" dirty="0"/>
              <a:t>Ressourcen:</a:t>
            </a:r>
          </a:p>
          <a:p>
            <a:pPr lvl="1"/>
            <a:r>
              <a:rPr lang="en-US" sz="1100" dirty="0"/>
              <a:t>Rosen, Kenneth H. </a:t>
            </a:r>
            <a:r>
              <a:rPr lang="en-US" sz="1100" b="1" dirty="0"/>
              <a:t>Discrete mathematics</a:t>
            </a:r>
            <a:r>
              <a:rPr lang="en-US" sz="1100" dirty="0"/>
              <a:t> </a:t>
            </a:r>
            <a:r>
              <a:rPr lang="en-US" sz="1100" b="1" dirty="0"/>
              <a:t>and</a:t>
            </a:r>
            <a:r>
              <a:rPr lang="en-US" sz="1100" dirty="0"/>
              <a:t> </a:t>
            </a:r>
            <a:r>
              <a:rPr lang="en-US" sz="1100" b="1" dirty="0"/>
              <a:t>its applications</a:t>
            </a:r>
            <a:r>
              <a:rPr lang="en-US" sz="1100" dirty="0"/>
              <a:t> </a:t>
            </a:r>
            <a:r>
              <a:rPr lang="en-US" dirty="0"/>
              <a:t>(</a:t>
            </a:r>
            <a:r>
              <a:rPr lang="en-US" dirty="0" err="1"/>
              <a:t>Kapitel</a:t>
            </a:r>
            <a:r>
              <a:rPr lang="en-US" dirty="0"/>
              <a:t> 13.2 ff.)</a:t>
            </a:r>
            <a:endParaRPr lang="de-DE" sz="1100" dirty="0"/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7D716D-DE5B-4C80-B993-FCE97946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Endliche Automaten (Finite State Machines)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54FDA9-7BB5-4896-9EC1-482D7C6DFC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005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9189C-7AFF-4193-AC2E-B2974D816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1-2 Personen</a:t>
            </a:r>
          </a:p>
          <a:p>
            <a:endParaRPr lang="de-DE" dirty="0"/>
          </a:p>
          <a:p>
            <a:r>
              <a:rPr lang="de-DE" dirty="0"/>
              <a:t>Mögliche Aufgaben</a:t>
            </a:r>
          </a:p>
          <a:p>
            <a:pPr lvl="1"/>
            <a:r>
              <a:rPr lang="de-DE" dirty="0"/>
              <a:t>Finde </a:t>
            </a:r>
            <a:r>
              <a:rPr lang="de-DE" dirty="0" err="1"/>
              <a:t>RegEx</a:t>
            </a:r>
            <a:r>
              <a:rPr lang="de-DE" dirty="0"/>
              <a:t> der Eingabesequenz(en) erkennt </a:t>
            </a:r>
            <a:br>
              <a:rPr lang="de-DE" dirty="0"/>
            </a:br>
            <a:r>
              <a:rPr lang="de-DE" dirty="0"/>
              <a:t>(u. </a:t>
            </a:r>
            <a:r>
              <a:rPr lang="de-DE" dirty="0" err="1"/>
              <a:t>zstl</a:t>
            </a:r>
            <a:r>
              <a:rPr lang="de-DE" dirty="0"/>
              <a:t>. Bedingungen genügt)</a:t>
            </a:r>
          </a:p>
          <a:p>
            <a:pPr lvl="2"/>
            <a:r>
              <a:rPr lang="de-DE" dirty="0"/>
              <a:t>Input: Eingabesequenz(en), [Bedingungen]</a:t>
            </a:r>
          </a:p>
          <a:p>
            <a:pPr lvl="2"/>
            <a:r>
              <a:rPr lang="de-DE" dirty="0"/>
              <a:t>Output: </a:t>
            </a:r>
            <a:r>
              <a:rPr lang="de-DE" dirty="0" err="1"/>
              <a:t>RegEx</a:t>
            </a:r>
            <a:endParaRPr lang="de-DE" dirty="0"/>
          </a:p>
          <a:p>
            <a:pPr lvl="1"/>
            <a:r>
              <a:rPr lang="de-DE" dirty="0"/>
              <a:t>Modelliere FSM welche Eingabesequenz </a:t>
            </a:r>
            <a:br>
              <a:rPr lang="de-DE" dirty="0"/>
            </a:br>
            <a:r>
              <a:rPr lang="de-DE" dirty="0"/>
              <a:t>verarbeiten kann</a:t>
            </a:r>
          </a:p>
          <a:p>
            <a:pPr lvl="2"/>
            <a:r>
              <a:rPr lang="de-DE" dirty="0"/>
              <a:t>Input: Eingabesequenz</a:t>
            </a:r>
          </a:p>
          <a:p>
            <a:pPr lvl="2"/>
            <a:r>
              <a:rPr lang="de-DE" dirty="0"/>
              <a:t>Output: FSM (Tabelle | Diagramm)</a:t>
            </a:r>
          </a:p>
          <a:p>
            <a:pPr lvl="1"/>
            <a:r>
              <a:rPr lang="de-DE" dirty="0"/>
              <a:t>Löse </a:t>
            </a:r>
            <a:r>
              <a:rPr lang="de-DE" dirty="0" err="1"/>
              <a:t>RegEx</a:t>
            </a:r>
            <a:r>
              <a:rPr lang="de-DE" dirty="0"/>
              <a:t>-Puzzle</a:t>
            </a:r>
          </a:p>
          <a:p>
            <a:pPr lvl="2"/>
            <a:r>
              <a:rPr lang="de-DE" dirty="0"/>
              <a:t>Input: </a:t>
            </a:r>
            <a:r>
              <a:rPr lang="de-DE" dirty="0" err="1"/>
              <a:t>RegEx</a:t>
            </a:r>
            <a:r>
              <a:rPr lang="de-DE" dirty="0"/>
              <a:t>-Puzzle</a:t>
            </a:r>
          </a:p>
          <a:p>
            <a:pPr lvl="2"/>
            <a:r>
              <a:rPr lang="de-DE" dirty="0"/>
              <a:t>Output: Sequenzen zur Lösung</a:t>
            </a:r>
          </a:p>
          <a:p>
            <a:pPr lvl="2"/>
            <a:endParaRPr lang="de-DE" dirty="0"/>
          </a:p>
          <a:p>
            <a:r>
              <a:rPr lang="de-DE" dirty="0"/>
              <a:t>Ressourcen</a:t>
            </a:r>
          </a:p>
          <a:p>
            <a:pPr lvl="1"/>
            <a:r>
              <a:rPr lang="de-DE" sz="1100" dirty="0">
                <a:hlinkClick r:id="rId2"/>
              </a:rPr>
              <a:t>https://regexcrossword.com/</a:t>
            </a:r>
            <a:r>
              <a:rPr lang="de-DE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56B38E-16C2-4DFE-9273-59BFCC0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Regular </a:t>
            </a:r>
            <a:r>
              <a:rPr lang="de-DE" dirty="0" err="1"/>
              <a:t>Expressions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E57F8-97F1-4C62-AEC0-6557B74555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F54E03-4885-4408-875D-CF4E4825484C}" type="datetime1">
              <a:rPr lang="de-DE" smtClean="0"/>
              <a:pPr/>
              <a:t>30.09.2022</a:t>
            </a:fld>
            <a:endParaRPr lang="de-DE" dirty="0"/>
          </a:p>
        </p:txBody>
      </p:sp>
      <p:pic>
        <p:nvPicPr>
          <p:cNvPr id="1026" name="Picture 2" descr="GitHub - dneiter/regex-crossword: Hexagonal regex crossword solver">
            <a:extLst>
              <a:ext uri="{FF2B5EF4-FFF2-40B4-BE49-F238E27FC236}">
                <a16:creationId xmlns:a16="http://schemas.microsoft.com/office/drawing/2014/main" id="{4E4B2F6C-011C-4B1B-A25F-A1D76728A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116512"/>
            <a:ext cx="5204497" cy="46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13294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Vorlage">
  <a:themeElements>
    <a:clrScheme name="Benutzerdefiniert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99B1C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Powerpoin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_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Vorlag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625FA15-0317-4D8B-843F-83A7F4B53AF5}">
  <we:reference id="wa104038830" version="1.0.0.3" store="de-DE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1594</Words>
  <Application>Microsoft Office PowerPoint</Application>
  <PresentationFormat>Breitbild</PresentationFormat>
  <Paragraphs>310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Calibri</vt:lpstr>
      <vt:lpstr>ヒラギノ角ゴ Pro W3</vt:lpstr>
      <vt:lpstr>Powerpoint_Vorlage</vt:lpstr>
      <vt:lpstr>PowerPoint-Präsentation</vt:lpstr>
      <vt:lpstr>Projektablauf</vt:lpstr>
      <vt:lpstr>Aufgabentypen</vt:lpstr>
      <vt:lpstr>Musiktheorie (neo-Riemansche Triaden-Transformationen)</vt:lpstr>
      <vt:lpstr>Chemie</vt:lpstr>
      <vt:lpstr>Jura (bspw. Steuerrecht)</vt:lpstr>
      <vt:lpstr>Geschäftsprozessmodellierung mit EPK</vt:lpstr>
      <vt:lpstr>Endliche Automaten (Finite State Machines)</vt:lpstr>
      <vt:lpstr>Regular Expressions</vt:lpstr>
      <vt:lpstr>Phrase Structure Trees (NLP)</vt:lpstr>
      <vt:lpstr>Faltungscodierung und Viterbi-Decodierung</vt:lpstr>
      <vt:lpstr>RSA, Diffie-Hellman, Huffman</vt:lpstr>
      <vt:lpstr>Spatial SQL</vt:lpstr>
      <vt:lpstr>Graphalgorithmen</vt:lpstr>
      <vt:lpstr>Sortieralgorithmen</vt:lpstr>
      <vt:lpstr>Entscheidungsbäume</vt:lpstr>
      <vt:lpstr>Hierarchische Clusteranalyse</vt:lpstr>
      <vt:lpstr>Fragen &amp; Organisatorisches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Folienüberschrift 1</dc:title>
  <dc:subject>testthema</dc:subject>
  <dc:creator>niehues</dc:creator>
  <cp:lastModifiedBy>Paul Christ</cp:lastModifiedBy>
  <cp:revision>834</cp:revision>
  <cp:lastPrinted>2011-09-28T10:49:02Z</cp:lastPrinted>
  <dcterms:created xsi:type="dcterms:W3CDTF">2011-12-19T14:51:39Z</dcterms:created>
  <dcterms:modified xsi:type="dcterms:W3CDTF">2022-10-06T14:14:33Z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earbeiter">
    <vt:lpwstr>H. Mustermann</vt:lpwstr>
  </property>
</Properties>
</file>